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>
        <p:scale>
          <a:sx n="53" d="100"/>
          <a:sy n="53" d="100"/>
        </p:scale>
        <p:origin x="2000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601BA-9F4C-41D6-8AE7-97179472D672}" type="datetimeFigureOut">
              <a:rPr lang="en-GB" smtClean="0"/>
              <a:t>08/02/2025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87794-F681-4437-95CC-40E2CB3B87C1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592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it-IT" dirty="0" err="1"/>
              <a:t>Networked</a:t>
            </a:r>
            <a:r>
              <a:rPr lang="it-IT" dirty="0"/>
              <a:t> Control: Project 22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424247" y="6363505"/>
            <a:ext cx="3315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A.Locatelli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E.Airoldi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M.Pederzoli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C.Leidi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10050" y="3887273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 err="1">
                <a:latin typeface="Georgia" panose="02040502050405020303" pitchFamily="18" charset="0"/>
              </a:rPr>
              <a:t>Networked</a:t>
            </a:r>
            <a:r>
              <a:rPr lang="it-IT" b="0" dirty="0">
                <a:latin typeface="Georgia" panose="02040502050405020303" pitchFamily="18" charset="0"/>
              </a:rPr>
              <a:t> Control: Project 22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5806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bg1"/>
                </a:solidFill>
                <a:latin typeface="Georgia" panose="02040502050405020303" pitchFamily="18" charset="0"/>
              </a:rPr>
              <a:t>Control of an array of masses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543790-BF18-EABE-8204-E9AF5CC2A69B}"/>
              </a:ext>
            </a:extLst>
          </p:cNvPr>
          <p:cNvSpPr txBox="1"/>
          <p:nvPr/>
        </p:nvSpPr>
        <p:spPr>
          <a:xfrm>
            <a:off x="7264188" y="5180697"/>
            <a:ext cx="22994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i="1" dirty="0" err="1">
                <a:solidFill>
                  <a:schemeClr val="bg2"/>
                </a:solidFill>
              </a:rPr>
              <a:t>February</a:t>
            </a:r>
            <a:r>
              <a:rPr lang="it-IT" sz="1500" i="1" dirty="0">
                <a:solidFill>
                  <a:schemeClr val="bg2"/>
                </a:solidFill>
              </a:rPr>
              <a:t> 2025, Milan</a:t>
            </a:r>
            <a:endParaRPr lang="en-GB" sz="1500" i="1" dirty="0">
              <a:solidFill>
                <a:schemeClr val="bg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7D79C5-21CD-F098-FE10-F6B388F686B8}"/>
              </a:ext>
            </a:extLst>
          </p:cNvPr>
          <p:cNvSpPr txBox="1"/>
          <p:nvPr/>
        </p:nvSpPr>
        <p:spPr>
          <a:xfrm>
            <a:off x="6388891" y="5624810"/>
            <a:ext cx="2885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2"/>
                </a:solidFill>
              </a:rPr>
              <a:t>Alfio Locatelli           10645427</a:t>
            </a:r>
          </a:p>
          <a:p>
            <a:r>
              <a:rPr lang="it-IT" sz="1600" dirty="0">
                <a:solidFill>
                  <a:schemeClr val="bg2"/>
                </a:solidFill>
              </a:rPr>
              <a:t>Edoardo Airoldi       10697801</a:t>
            </a:r>
          </a:p>
          <a:p>
            <a:r>
              <a:rPr lang="it-IT" sz="1600" dirty="0">
                <a:solidFill>
                  <a:schemeClr val="bg2"/>
                </a:solidFill>
              </a:rPr>
              <a:t>Michele Pederzoli   10632981</a:t>
            </a:r>
          </a:p>
          <a:p>
            <a:r>
              <a:rPr lang="it-IT" sz="1600" dirty="0">
                <a:solidFill>
                  <a:schemeClr val="bg2"/>
                </a:solidFill>
              </a:rPr>
              <a:t>Carlo Leidi                10621539</a:t>
            </a:r>
          </a:p>
          <a:p>
            <a:endParaRPr lang="it-IT" sz="1600" dirty="0">
              <a:solidFill>
                <a:schemeClr val="bg2"/>
              </a:solidFill>
            </a:endParaRPr>
          </a:p>
          <a:p>
            <a:endParaRPr lang="en-GB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D1043-1B72-743C-A75F-8F15535CA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D119FA-89B9-3B02-D055-23447230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E47AC9-14E2-5583-0CD6-196DD96FC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86AAAF-2F73-8728-5AA7-36D1D3BA383C}"/>
              </a:ext>
            </a:extLst>
          </p:cNvPr>
          <p:cNvSpPr txBox="1"/>
          <p:nvPr/>
        </p:nvSpPr>
        <p:spPr>
          <a:xfrm>
            <a:off x="288521" y="599768"/>
            <a:ext cx="553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– System model with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noise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43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84486-8A86-06B2-B6E6-271372786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01C9EE-4AC1-5262-7B93-29B86F10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B01521-C963-3992-2170-7926666F3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BE81E9A-9340-BED8-A05A-07A4CBA5D948}"/>
              </a:ext>
            </a:extLst>
          </p:cNvPr>
          <p:cNvSpPr txBox="1"/>
          <p:nvPr/>
        </p:nvSpPr>
        <p:spPr>
          <a:xfrm>
            <a:off x="288520" y="599768"/>
            <a:ext cx="450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with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noise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– H2 control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70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0CD74-3C54-9FD2-CEF0-61DE313B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B99998-086C-DB8C-FC58-1FE3EF48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C7694B-4C9B-DA62-0811-100D3996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778BDB8-8C2A-578E-E73F-1FD75523DB5B}"/>
              </a:ext>
            </a:extLst>
          </p:cNvPr>
          <p:cNvSpPr txBox="1"/>
          <p:nvPr/>
        </p:nvSpPr>
        <p:spPr>
          <a:xfrm>
            <a:off x="288521" y="599768"/>
            <a:ext cx="487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with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noise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-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Hinf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control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435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B6437-D209-CA2C-3628-C02F368F0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7EC47-3B33-E6D3-B297-015EB3EB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02B7BE-7F8F-2345-E5CB-1599CD02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403337-3C6D-C13F-5BEE-162266E611DB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70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81095-2DA4-2D72-8A35-4BF284DD5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C689D3-E8B6-201B-8114-010CCFC8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4D0A24-9894-75FA-D976-B426BD9D2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5A9E62-B8FE-F4CD-A17D-CFB0D42F7F03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–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Spectral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abscissa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limitation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17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10BA-02C5-5455-C6B9-9B3927533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7EC220-684C-C9A2-4C11-FE8A6A2A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C8DA43-E72D-93D8-A766-7BF5AB33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2B5596-73BF-350F-9489-DF4EE6BB4FAF}"/>
              </a:ext>
            </a:extLst>
          </p:cNvPr>
          <p:cNvSpPr txBox="1"/>
          <p:nvPr/>
        </p:nvSpPr>
        <p:spPr>
          <a:xfrm>
            <a:off x="288521" y="599768"/>
            <a:ext cx="481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–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Circle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region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406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8DF8-B280-D35D-EF4B-4A64FAB55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001EF9-29DC-DCD0-9B22-6C5FD657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B0461E-85DF-C1C0-AFE1-73EEB783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6207DA-C8AA-589F-4A27-AAF05FB3DB7C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– Control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effort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limitation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16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3D719-8D12-B90C-8BF3-910F6FB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DA163A-8E40-0F3F-D1D7-2B6BE16C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73B7CE-B00A-3DBB-7104-353A6DD7F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66B8B7-1A27-6BE6-BC1E-D3AB9440C041}"/>
              </a:ext>
            </a:extLst>
          </p:cNvPr>
          <p:cNvSpPr txBox="1"/>
          <p:nvPr/>
        </p:nvSpPr>
        <p:spPr>
          <a:xfrm>
            <a:off x="288521" y="599768"/>
            <a:ext cx="493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– Best mix of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contraints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34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1E35-B80D-B3E8-D31B-731196683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0F778C-0E44-8F0B-7076-55229F90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287C4-17C6-43DD-E371-22E0F9775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F56BB7-5CD5-50DA-CFDB-1ED7527EC06D}"/>
              </a:ext>
            </a:extLst>
          </p:cNvPr>
          <p:cNvSpPr txBox="1"/>
          <p:nvPr/>
        </p:nvSpPr>
        <p:spPr>
          <a:xfrm>
            <a:off x="288521" y="599768"/>
            <a:ext cx="52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– System model with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noise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175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931F9-061C-694B-6694-40A7D9543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1A93B-3215-37F9-7D1A-60F78A8F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3BC288-2E70-7826-C144-2B7A51185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CC1FBB-C4E7-E9E1-5E8C-0DFC9E8C211A}"/>
              </a:ext>
            </a:extLst>
          </p:cNvPr>
          <p:cNvSpPr txBox="1"/>
          <p:nvPr/>
        </p:nvSpPr>
        <p:spPr>
          <a:xfrm>
            <a:off x="288521" y="599768"/>
            <a:ext cx="4283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with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noise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– H2 control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610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460602"/>
          </a:xfrm>
        </p:spPr>
        <p:txBody>
          <a:bodyPr/>
          <a:lstStyle/>
          <a:p>
            <a:r>
              <a:rPr lang="it-IT" dirty="0"/>
              <a:t>Network Control: Project 22</a:t>
            </a:r>
            <a:endParaRPr lang="it-IT" sz="1800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21611" y="1429702"/>
                <a:ext cx="8914861" cy="4525963"/>
              </a:xfrm>
            </p:spPr>
            <p:txBody>
              <a:bodyPr/>
              <a:lstStyle/>
              <a:p>
                <a:endParaRPr lang="it-IT" i="1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:endParaRPr lang="it-IT" i="1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sSub>
                                  <m:sSubPr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dirty="0">
                  <a:latin typeface="Georgia" panose="02040502050405020303" pitchFamily="18" charset="0"/>
                </a:endParaRPr>
              </a:p>
              <a:p>
                <a:endParaRPr lang="it-IT" dirty="0"/>
              </a:p>
              <a:p>
                <a:r>
                  <a:rPr lang="it-IT" sz="1700" dirty="0">
                    <a:latin typeface="Georgia" panose="02040502050405020303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it-IT" sz="17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sz="17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  <m:sSubSup>
                              <m:sSubSupPr>
                                <m:ctrlP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sub>
                              <m:sup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it-IT" sz="170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17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it-IT" sz="1700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  <m:sSubSup>
                              <m:sSubSupPr>
                                <m:ctrlPr>
                                  <a:rPr lang="it-IT" sz="17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sub>
                              <m:sup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being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b="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70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7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7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it-IT" sz="170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7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  <m:r>
                      <a:rPr lang="it-IT" sz="17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7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1700" b="0" i="1" smtClean="0">
                        <a:latin typeface="Cambria Math" panose="02040503050406030204" pitchFamily="18" charset="0"/>
                      </a:rPr>
                      <m:t>=1,….9.</m:t>
                    </m:r>
                  </m:oMath>
                </a14:m>
                <a:endParaRPr lang="it-IT" sz="1700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sup>
                    </m:sSub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</a:t>
                </a:r>
                <a:r>
                  <a:rPr lang="it-IT" sz="1600" dirty="0" err="1">
                    <a:latin typeface="Georgia" panose="02040502050405020303" pitchFamily="18" charset="0"/>
                  </a:rPr>
                  <a:t>represent</a:t>
                </a:r>
                <a:r>
                  <a:rPr lang="it-IT" sz="1600" dirty="0">
                    <a:latin typeface="Georgia" panose="02040502050405020303" pitchFamily="18" charset="0"/>
                  </a:rPr>
                  <a:t> the position of </a:t>
                </a:r>
                <a:r>
                  <a:rPr lang="it-IT" sz="1600" dirty="0" err="1">
                    <a:latin typeface="Georgia" panose="02040502050405020303" pitchFamily="18" charset="0"/>
                  </a:rPr>
                  <a:t>each</a:t>
                </a:r>
                <a:r>
                  <a:rPr lang="it-IT" sz="1600" dirty="0">
                    <a:latin typeface="Georgia" panose="02040502050405020303" pitchFamily="18" charset="0"/>
                  </a:rPr>
                  <a:t> mass on the </a:t>
                </a:r>
                <a:r>
                  <a:rPr lang="it-IT" sz="1600" dirty="0" err="1">
                    <a:latin typeface="Georgia" panose="02040502050405020303" pitchFamily="18" charset="0"/>
                  </a:rPr>
                  <a:t>cartesian</a:t>
                </a:r>
                <a:r>
                  <a:rPr lang="it-IT" sz="1600" dirty="0">
                    <a:latin typeface="Georgia" panose="02040502050405020303" pitchFamily="18" charset="0"/>
                  </a:rPr>
                  <a:t> </a:t>
                </a:r>
                <a:r>
                  <a:rPr lang="it-IT" sz="1600" dirty="0" err="1">
                    <a:latin typeface="Georgia" panose="02040502050405020303" pitchFamily="18" charset="0"/>
                  </a:rPr>
                  <a:t>plane</a:t>
                </a:r>
                <a:endParaRPr lang="it-IT" sz="1600" dirty="0">
                  <a:latin typeface="Georgia" panose="02040502050405020303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sup>
                    </m:sSubSup>
                  </m:oMath>
                </a14:m>
                <a:r>
                  <a:rPr lang="it-IT" sz="1700" dirty="0"/>
                  <a:t> </a:t>
                </a:r>
                <a:r>
                  <a:rPr lang="it-IT" sz="1700" dirty="0" err="1">
                    <a:latin typeface="Georgia" panose="02040502050405020303" pitchFamily="18" charset="0"/>
                  </a:rPr>
                  <a:t>is</a:t>
                </a:r>
                <a:r>
                  <a:rPr lang="it-IT" sz="1700" dirty="0">
                    <a:latin typeface="Georgia" panose="02040502050405020303" pitchFamily="18" charset="0"/>
                  </a:rPr>
                  <a:t> the </a:t>
                </a:r>
                <a:r>
                  <a:rPr lang="it-IT" sz="1600" dirty="0">
                    <a:latin typeface="Georgia" panose="02040502050405020303" pitchFamily="18" charset="0"/>
                  </a:rPr>
                  <a:t>derivative of the position, </a:t>
                </a:r>
                <a:r>
                  <a:rPr lang="it-IT" sz="1600" dirty="0" err="1">
                    <a:latin typeface="Georgia" panose="02040502050405020303" pitchFamily="18" charset="0"/>
                  </a:rPr>
                  <a:t>it</a:t>
                </a:r>
                <a:r>
                  <a:rPr lang="it-IT" sz="1600" dirty="0">
                    <a:latin typeface="Georgia" panose="02040502050405020303" pitchFamily="18" charset="0"/>
                  </a:rPr>
                  <a:t> shows the speed of </a:t>
                </a:r>
                <a:r>
                  <a:rPr lang="it-IT" sz="1600" dirty="0" err="1">
                    <a:latin typeface="Georgia" panose="02040502050405020303" pitchFamily="18" charset="0"/>
                  </a:rPr>
                  <a:t>each</a:t>
                </a:r>
                <a:r>
                  <a:rPr lang="it-IT" sz="1600" dirty="0">
                    <a:latin typeface="Georgia" panose="02040502050405020303" pitchFamily="18" charset="0"/>
                  </a:rPr>
                  <a:t> mass </a:t>
                </a: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611" y="1429702"/>
                <a:ext cx="8914861" cy="4525963"/>
              </a:xfrm>
              <a:blipFill>
                <a:blip r:embed="rId2"/>
                <a:stretch>
                  <a:fillRect l="-4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7A6B8C-65EF-3898-8DC7-BD8B28CF2E10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System</a:t>
            </a:r>
            <a:r>
              <a:rPr lang="it-IT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dirty="0">
                <a:solidFill>
                  <a:schemeClr val="bg2"/>
                </a:solidFill>
              </a:rPr>
              <a:t>Model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31204-E3B9-4957-0378-3FD3B7DD6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F3219-A2F3-1F10-7670-27605DD1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801DDE-1C4A-EF70-435F-68AAC672F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2AC261B-52C9-EB0D-4FAD-8B8DF9C2C9FA}"/>
              </a:ext>
            </a:extLst>
          </p:cNvPr>
          <p:cNvSpPr txBox="1"/>
          <p:nvPr/>
        </p:nvSpPr>
        <p:spPr>
          <a:xfrm>
            <a:off x="288521" y="599768"/>
            <a:ext cx="701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Discrete time with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noise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–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Hinf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control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20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71A5E-EFB3-CBC5-06E3-E6329C336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B1759-D886-BBAE-AC4E-2602E9C4F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28B8B1-793B-9390-E055-E0A6774F5C66}"/>
              </a:ext>
            </a:extLst>
          </p:cNvPr>
          <p:cNvSpPr txBox="1"/>
          <p:nvPr/>
        </p:nvSpPr>
        <p:spPr>
          <a:xfrm>
            <a:off x="288520" y="599768"/>
            <a:ext cx="400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Eigenvalues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and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Spectral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abscissa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A4813D5-9C44-6D4C-FD33-20C9E247D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044" y="1532710"/>
            <a:ext cx="1235783" cy="4769386"/>
          </a:xfrm>
        </p:spPr>
        <p:txBody>
          <a:bodyPr>
            <a:normAutofit fontScale="25000" lnSpcReduction="20000"/>
          </a:bodyPr>
          <a:lstStyle/>
          <a:p>
            <a:endParaRPr lang="nn-NO" dirty="0"/>
          </a:p>
          <a:p>
            <a:r>
              <a:rPr lang="nn-NO" sz="3100" dirty="0"/>
              <a:t>-0.2596 + 1.0588i</a:t>
            </a:r>
          </a:p>
          <a:p>
            <a:r>
              <a:rPr lang="nn-NO" sz="3100" dirty="0"/>
              <a:t>-0.2596 - 1.0588i</a:t>
            </a:r>
          </a:p>
          <a:p>
            <a:r>
              <a:rPr lang="nn-NO" sz="3100" dirty="0"/>
              <a:t>-0.2596 + 1.0588i</a:t>
            </a:r>
          </a:p>
          <a:p>
            <a:r>
              <a:rPr lang="nn-NO" sz="3100" dirty="0"/>
              <a:t>-0.2596 - 1.0588i</a:t>
            </a:r>
          </a:p>
          <a:p>
            <a:r>
              <a:rPr lang="nn-NO" sz="3100" dirty="0"/>
              <a:t>-0.1449 + 0.7041i</a:t>
            </a:r>
          </a:p>
          <a:p>
            <a:r>
              <a:rPr lang="nn-NO" sz="3100" dirty="0"/>
              <a:t>-0.1449 - 0.7041i</a:t>
            </a:r>
          </a:p>
          <a:p>
            <a:r>
              <a:rPr lang="nn-NO" sz="3100" dirty="0"/>
              <a:t>-0.2898 + 0.9033i</a:t>
            </a:r>
          </a:p>
          <a:p>
            <a:r>
              <a:rPr lang="nn-NO" sz="3100" dirty="0"/>
              <a:t>-0.2898 - 0.9033i</a:t>
            </a:r>
          </a:p>
          <a:p>
            <a:r>
              <a:rPr lang="nn-NO" sz="3100" dirty="0"/>
              <a:t>-0.2898 + 0.9033i</a:t>
            </a:r>
          </a:p>
          <a:p>
            <a:r>
              <a:rPr lang="nn-NO" sz="3100" dirty="0"/>
              <a:t>-0.2898 - 0.9033i</a:t>
            </a:r>
          </a:p>
          <a:p>
            <a:r>
              <a:rPr lang="nn-NO" sz="3100" dirty="0"/>
              <a:t>-0.1449 + 0.7041i</a:t>
            </a:r>
          </a:p>
          <a:p>
            <a:r>
              <a:rPr lang="nn-NO" sz="3100" dirty="0"/>
              <a:t>-0.1449 - 0.7041i</a:t>
            </a:r>
          </a:p>
          <a:p>
            <a:r>
              <a:rPr lang="nn-NO" sz="3100" dirty="0"/>
              <a:t>-0.1582 + 0.5280i</a:t>
            </a:r>
          </a:p>
          <a:p>
            <a:r>
              <a:rPr lang="nn-NO" sz="3100" dirty="0"/>
              <a:t>-0.1582 - 0.5280i</a:t>
            </a:r>
          </a:p>
          <a:p>
            <a:r>
              <a:rPr lang="nn-NO" sz="3100" dirty="0"/>
              <a:t>-0.1582 + 0.5280i</a:t>
            </a:r>
          </a:p>
          <a:p>
            <a:r>
              <a:rPr lang="nn-NO" sz="3100" dirty="0"/>
              <a:t>-0.1582 - 0.5280i</a:t>
            </a:r>
          </a:p>
          <a:p>
            <a:r>
              <a:rPr lang="nn-NO" sz="3100" dirty="0"/>
              <a:t>-0.1346 + 0.5072i</a:t>
            </a:r>
          </a:p>
          <a:p>
            <a:r>
              <a:rPr lang="nn-NO" sz="3100" dirty="0"/>
              <a:t>-0.1346 - 0.5072i</a:t>
            </a:r>
          </a:p>
          <a:p>
            <a:r>
              <a:rPr lang="nn-NO" sz="3100" dirty="0"/>
              <a:t>-0.1346 + 0.5072i</a:t>
            </a:r>
          </a:p>
          <a:p>
            <a:r>
              <a:rPr lang="nn-NO" sz="3100" dirty="0"/>
              <a:t>-0.1346 - 0.5072i</a:t>
            </a:r>
          </a:p>
          <a:p>
            <a:r>
              <a:rPr lang="nn-NO" sz="3100" dirty="0"/>
              <a:t>-0.1351 + 0.4072i</a:t>
            </a:r>
          </a:p>
          <a:p>
            <a:r>
              <a:rPr lang="nn-NO" sz="3100" dirty="0"/>
              <a:t>-0.1351 - 0.4072i</a:t>
            </a:r>
          </a:p>
          <a:p>
            <a:r>
              <a:rPr lang="nn-NO" sz="3100" dirty="0"/>
              <a:t>-0.1351 + 0.4072i</a:t>
            </a:r>
          </a:p>
          <a:p>
            <a:r>
              <a:rPr lang="nn-NO" sz="3100" dirty="0"/>
              <a:t>-0.1351 - 0.4072i</a:t>
            </a:r>
          </a:p>
          <a:p>
            <a:r>
              <a:rPr lang="nn-NO" sz="3100" dirty="0"/>
              <a:t>-0.0349 + 0.2993i</a:t>
            </a:r>
          </a:p>
          <a:p>
            <a:r>
              <a:rPr lang="nn-NO" sz="3100" dirty="0"/>
              <a:t>-0.0349 - 0.2993i</a:t>
            </a:r>
          </a:p>
          <a:p>
            <a:r>
              <a:rPr lang="nn-NO" sz="3100" dirty="0"/>
              <a:t>-0.0349 + 0.2993i</a:t>
            </a:r>
          </a:p>
          <a:p>
            <a:r>
              <a:rPr lang="nn-NO" sz="3100" dirty="0"/>
              <a:t>-0.0349 - 0.2993i</a:t>
            </a:r>
          </a:p>
          <a:p>
            <a:r>
              <a:rPr lang="nn-NO" sz="3100" dirty="0"/>
              <a:t>-0.0513 + 0.2685i</a:t>
            </a:r>
          </a:p>
          <a:p>
            <a:r>
              <a:rPr lang="nn-NO" sz="3100" dirty="0"/>
              <a:t>-0.0513 - 0.2685i</a:t>
            </a:r>
          </a:p>
          <a:p>
            <a:r>
              <a:rPr lang="nn-NO" sz="3100" dirty="0"/>
              <a:t>-0.0513 + 0.2685i</a:t>
            </a:r>
          </a:p>
          <a:p>
            <a:r>
              <a:rPr lang="nn-NO" sz="3100" dirty="0"/>
              <a:t>-0.0513 - 0.2685i</a:t>
            </a:r>
          </a:p>
          <a:p>
            <a:r>
              <a:rPr lang="nn-NO" sz="3100" dirty="0"/>
              <a:t>0.0000 + 0.0000i</a:t>
            </a:r>
          </a:p>
          <a:p>
            <a:r>
              <a:rPr lang="nn-NO" sz="3100" dirty="0"/>
              <a:t>0.0000 - 0.0000i</a:t>
            </a:r>
          </a:p>
          <a:p>
            <a:r>
              <a:rPr lang="nn-NO" sz="3100" dirty="0"/>
              <a:t>0.0000 + 0.0000i</a:t>
            </a:r>
          </a:p>
          <a:p>
            <a:r>
              <a:rPr lang="nn-NO" sz="3100" dirty="0"/>
              <a:t>0.0000 + 0.0000i</a:t>
            </a:r>
          </a:p>
          <a:p>
            <a:endParaRPr lang="nn-NO" dirty="0"/>
          </a:p>
          <a:p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8112D8-C8FA-9C80-6EE9-D99356139D2E}"/>
              </a:ext>
            </a:extLst>
          </p:cNvPr>
          <p:cNvSpPr txBox="1"/>
          <p:nvPr/>
        </p:nvSpPr>
        <p:spPr>
          <a:xfrm>
            <a:off x="7645291" y="1607346"/>
            <a:ext cx="110163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+ 0.1030i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0.9689 - 0.1030i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+ 0.1030i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0.9689 - 0.1030i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+ 0.0693i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0.9832 - 0.0693i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+ 0.0876i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0.9675 - 0.0876i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+ 0.0876i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0.9675 - 0.0876i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+ 0.0693i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0.9832 - 0.0693i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+ 0.0519i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0.9829 - 0.0519i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+ 0.0519i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0.9829 - 0.0519i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+ 0.0500i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0.9854 - 0.0500i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+ 0.0500i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0.9854 - 0.0500i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+ 0.0402i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0.9858 - 0.0402i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+ 0.0402i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0.9858 - 0.0402i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+ 0.0298i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0.9961 - 0.0298i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+ 0.0298i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0.9961 - 0.0298i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+ 0.0267i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0.9945 - 0.0267i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+ 0.0267i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0.9945 - 0.0267i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121DC0B7-659F-BC30-D606-9796346841B7}"/>
              </a:ext>
            </a:extLst>
          </p:cNvPr>
          <p:cNvSpPr/>
          <p:nvPr/>
        </p:nvSpPr>
        <p:spPr>
          <a:xfrm>
            <a:off x="6087291" y="5547360"/>
            <a:ext cx="2569029" cy="50509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A8E73E-57AA-DF00-CC16-E3BC9926CA05}"/>
              </a:ext>
            </a:extLst>
          </p:cNvPr>
          <p:cNvSpPr txBox="1"/>
          <p:nvPr/>
        </p:nvSpPr>
        <p:spPr>
          <a:xfrm>
            <a:off x="5863879" y="1290266"/>
            <a:ext cx="185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Continous</a:t>
            </a:r>
            <a:r>
              <a:rPr lang="it-IT" dirty="0"/>
              <a:t> time</a:t>
            </a:r>
            <a:endParaRPr lang="en-GB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5916873-A6E1-ACE6-1407-504AF045585C}"/>
              </a:ext>
            </a:extLst>
          </p:cNvPr>
          <p:cNvSpPr txBox="1"/>
          <p:nvPr/>
        </p:nvSpPr>
        <p:spPr>
          <a:xfrm>
            <a:off x="7445827" y="1298043"/>
            <a:ext cx="185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Discrete time</a:t>
            </a:r>
            <a:endParaRPr lang="en-GB" dirty="0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DF536CCA-08C2-38B2-6340-285BED935B68}"/>
              </a:ext>
            </a:extLst>
          </p:cNvPr>
          <p:cNvCxnSpPr/>
          <p:nvPr/>
        </p:nvCxnSpPr>
        <p:spPr>
          <a:xfrm>
            <a:off x="7445827" y="1298043"/>
            <a:ext cx="0" cy="4693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F95A829-CE8F-6E86-419D-CFE0E7B225CB}"/>
              </a:ext>
            </a:extLst>
          </p:cNvPr>
          <p:cNvSpPr txBox="1"/>
          <p:nvPr/>
        </p:nvSpPr>
        <p:spPr>
          <a:xfrm>
            <a:off x="1511446" y="5639582"/>
            <a:ext cx="3060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Georgia" panose="02040502050405020303" pitchFamily="18" charset="0"/>
              </a:rPr>
              <a:t>Simply </a:t>
            </a:r>
            <a:r>
              <a:rPr lang="it-IT" dirty="0" err="1">
                <a:latin typeface="Georgia" panose="02040502050405020303" pitchFamily="18" charset="0"/>
              </a:rPr>
              <a:t>stable</a:t>
            </a:r>
            <a:r>
              <a:rPr lang="it-IT" dirty="0">
                <a:latin typeface="Georgia" panose="02040502050405020303" pitchFamily="18" charset="0"/>
              </a:rPr>
              <a:t> </a:t>
            </a:r>
            <a:r>
              <a:rPr lang="it-IT" dirty="0" err="1">
                <a:latin typeface="Georgia" panose="02040502050405020303" pitchFamily="18" charset="0"/>
              </a:rPr>
              <a:t>eigenvalues</a:t>
            </a:r>
            <a:endParaRPr lang="en-GB" dirty="0">
              <a:latin typeface="Georgia" panose="02040502050405020303" pitchFamily="18" charset="0"/>
            </a:endParaRP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8D919E54-2C3F-F448-7546-D4F069B3F4F1}"/>
              </a:ext>
            </a:extLst>
          </p:cNvPr>
          <p:cNvCxnSpPr>
            <a:cxnSpLocks/>
          </p:cNvCxnSpPr>
          <p:nvPr/>
        </p:nvCxnSpPr>
        <p:spPr>
          <a:xfrm>
            <a:off x="4450080" y="5799908"/>
            <a:ext cx="14878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2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2310-6C60-F5F9-EB64-B9C2C2554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109B4B-A1F9-D736-04BB-0E4E0C8E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41A82779-DDBC-DCC4-01D2-6E1676E2A2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99412"/>
                <a:ext cx="8323726" cy="4826752"/>
              </a:xfrm>
            </p:spPr>
            <p:txBody>
              <a:bodyPr>
                <a:normAutofit/>
              </a:bodyPr>
              <a:lstStyle/>
              <a:p>
                <a:r>
                  <a:rPr lang="it-IT" sz="1800" dirty="0">
                    <a:latin typeface="Georgia" panose="02040502050405020303" pitchFamily="18" charset="0"/>
                  </a:rPr>
                  <a:t>Imposing the following information </a:t>
                </a:r>
                <a:r>
                  <a:rPr lang="it-IT" sz="1800" dirty="0" err="1">
                    <a:latin typeface="Georgia" panose="02040502050405020303" pitchFamily="18" charset="0"/>
                  </a:rPr>
                  <a:t>structure</a:t>
                </a:r>
                <a:r>
                  <a:rPr lang="it-IT" sz="1800" dirty="0">
                    <a:latin typeface="Georgia" panose="02040502050405020303" pitchFamily="18" charset="0"/>
                  </a:rPr>
                  <a:t> </a:t>
                </a:r>
                <a:r>
                  <a:rPr lang="it-IT" sz="1800" dirty="0" err="1">
                    <a:latin typeface="Georgia" panose="02040502050405020303" pitchFamily="18" charset="0"/>
                  </a:rPr>
                  <a:t>constriants</a:t>
                </a:r>
                <a:r>
                  <a:rPr lang="it-IT" sz="1800" dirty="0"/>
                  <a:t>:</a:t>
                </a:r>
              </a:p>
              <a:p>
                <a:r>
                  <a:rPr lang="it-IT" sz="1800" i="1" dirty="0" err="1">
                    <a:latin typeface="Georgia" panose="02040502050405020303" pitchFamily="18" charset="0"/>
                  </a:rPr>
                  <a:t>Centralized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structure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is</a:t>
                </a:r>
                <a:r>
                  <a:rPr lang="it-IT" sz="1800" i="1" dirty="0">
                    <a:latin typeface="Georgia" panose="02040502050405020303" pitchFamily="18" charset="0"/>
                  </a:rPr>
                  <a:t> a 9 x 9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matrix</a:t>
                </a:r>
                <a:r>
                  <a:rPr lang="it-IT" sz="1800" i="1" dirty="0">
                    <a:latin typeface="Georgia" panose="02040502050405020303" pitchFamily="18" charset="0"/>
                  </a:rPr>
                  <a:t>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i="1" dirty="0">
                    <a:latin typeface="Georgia" panose="02040502050405020303" pitchFamily="18" charset="0"/>
                  </a:rPr>
                  <a:t>;</a:t>
                </a:r>
              </a:p>
              <a:p>
                <a:r>
                  <a:rPr lang="it-IT" sz="1800" i="1" dirty="0" err="1">
                    <a:latin typeface="Georgia" panose="02040502050405020303" pitchFamily="18" charset="0"/>
                  </a:rPr>
                  <a:t>Decentralized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structure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is</a:t>
                </a:r>
                <a:r>
                  <a:rPr lang="it-IT" sz="1800" i="1" dirty="0">
                    <a:latin typeface="Georgia" panose="02040502050405020303" pitchFamily="18" charset="0"/>
                  </a:rPr>
                  <a:t> a 9 x 9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indenty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matrix</a:t>
                </a:r>
                <a:r>
                  <a:rPr lang="it-IT" sz="1800" i="1" dirty="0">
                    <a:latin typeface="Georgia" panose="02040502050405020303" pitchFamily="18" charset="0"/>
                  </a:rPr>
                  <a:t>  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it-IT" sz="1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it-IT" sz="180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it-IT" sz="180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it-IT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it-IT" sz="1800" i="1" dirty="0">
                    <a:latin typeface="Georgia" panose="02040502050405020303" pitchFamily="18" charset="0"/>
                  </a:rPr>
                  <a:t>;</a:t>
                </a:r>
              </a:p>
              <a:p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</a:p>
              <a:p>
                <a:r>
                  <a:rPr lang="it-IT" sz="1800" i="1" dirty="0" err="1">
                    <a:latin typeface="Georgia" panose="02040502050405020303" pitchFamily="18" charset="0"/>
                  </a:rPr>
                  <a:t>Distribuited</a:t>
                </a:r>
                <a:r>
                  <a:rPr lang="it-IT" sz="1800" i="1" dirty="0">
                    <a:latin typeface="Georgia" panose="02040502050405020303" pitchFamily="18" charset="0"/>
                  </a:rPr>
                  <a:t> 1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structure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is</a:t>
                </a:r>
                <a:r>
                  <a:rPr lang="it-IT" sz="1800" i="1" dirty="0">
                    <a:latin typeface="Georgia" panose="02040502050405020303" pitchFamily="18" charset="0"/>
                  </a:rPr>
                  <a:t> a 9 x 9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matrix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banded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matrix</a:t>
                </a:r>
                <a:r>
                  <a:rPr lang="it-IT" sz="1800" i="1" dirty="0">
                    <a:latin typeface="Georgia" panose="02040502050405020303" pitchFamily="18" charset="0"/>
                  </a:rPr>
                  <a:t>; </a:t>
                </a:r>
              </a:p>
              <a:p>
                <a:r>
                  <a:rPr lang="it-IT" sz="1800" i="1" dirty="0" err="1">
                    <a:latin typeface="Georgia" panose="02040502050405020303" pitchFamily="18" charset="0"/>
                  </a:rPr>
                  <a:t>Distribuited</a:t>
                </a:r>
                <a:r>
                  <a:rPr lang="it-IT" sz="1800" i="1" dirty="0">
                    <a:latin typeface="Georgia" panose="02040502050405020303" pitchFamily="18" charset="0"/>
                  </a:rPr>
                  <a:t> 2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structure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is</a:t>
                </a:r>
                <a:r>
                  <a:rPr lang="it-IT" sz="1800" i="1" dirty="0">
                    <a:latin typeface="Georgia" panose="02040502050405020303" pitchFamily="18" charset="0"/>
                  </a:rPr>
                  <a:t> 9x 9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bordered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block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diagonal</a:t>
                </a:r>
                <a:r>
                  <a:rPr lang="it-IT" sz="1800" i="1" dirty="0">
                    <a:latin typeface="Georgia" panose="02040502050405020303" pitchFamily="18" charset="0"/>
                  </a:rPr>
                  <a:t> </a:t>
                </a:r>
                <a:r>
                  <a:rPr lang="it-IT" sz="1800" i="1" dirty="0" err="1">
                    <a:latin typeface="Georgia" panose="02040502050405020303" pitchFamily="18" charset="0"/>
                  </a:rPr>
                  <a:t>matrix</a:t>
                </a:r>
                <a:r>
                  <a:rPr lang="it-IT" sz="1800" i="1" dirty="0">
                    <a:latin typeface="Georgia" panose="02040502050405020303" pitchFamily="18" charset="0"/>
                  </a:rPr>
                  <a:t>.</a:t>
                </a:r>
              </a:p>
              <a:p>
                <a:endParaRPr lang="it-IT" sz="1800" i="1" dirty="0">
                  <a:latin typeface="Georgia" panose="02040502050405020303" pitchFamily="18" charset="0"/>
                </a:endParaRPr>
              </a:p>
              <a:p>
                <a:r>
                  <a:rPr lang="it-IT" sz="1800" dirty="0" err="1">
                    <a:latin typeface="Georgia" panose="02040502050405020303" pitchFamily="18" charset="0"/>
                  </a:rPr>
                  <a:t>We</a:t>
                </a:r>
                <a:r>
                  <a:rPr lang="it-IT" sz="1800" dirty="0">
                    <a:latin typeface="Georgia" panose="02040502050405020303" pitchFamily="18" charset="0"/>
                  </a:rPr>
                  <a:t> </a:t>
                </a:r>
                <a:r>
                  <a:rPr lang="it-IT" sz="1800" dirty="0" err="1">
                    <a:latin typeface="Georgia" panose="02040502050405020303" pitchFamily="18" charset="0"/>
                  </a:rPr>
                  <a:t>didn’t</a:t>
                </a:r>
                <a:r>
                  <a:rPr lang="it-IT" sz="1800" dirty="0">
                    <a:latin typeface="Georgia" panose="02040502050405020303" pitchFamily="18" charset="0"/>
                  </a:rPr>
                  <a:t> </a:t>
                </a:r>
                <a:r>
                  <a:rPr lang="it-IT" sz="1800" dirty="0" err="1">
                    <a:latin typeface="Georgia" panose="02040502050405020303" pitchFamily="18" charset="0"/>
                  </a:rPr>
                  <a:t>find</a:t>
                </a:r>
                <a:r>
                  <a:rPr lang="it-IT" sz="1800" dirty="0">
                    <a:latin typeface="Georgia" panose="02040502050405020303" pitchFamily="18" charset="0"/>
                  </a:rPr>
                  <a:t> </a:t>
                </a:r>
                <a:r>
                  <a:rPr lang="it-IT" sz="1800" dirty="0" err="1">
                    <a:latin typeface="Georgia" panose="02040502050405020303" pitchFamily="18" charset="0"/>
                  </a:rPr>
                  <a:t>fixed</a:t>
                </a:r>
                <a:r>
                  <a:rPr lang="it-IT" sz="1800" dirty="0">
                    <a:latin typeface="Georgia" panose="02040502050405020303" pitchFamily="18" charset="0"/>
                  </a:rPr>
                  <a:t> </a:t>
                </a:r>
                <a:r>
                  <a:rPr lang="it-IT" sz="1800" dirty="0" err="1">
                    <a:latin typeface="Georgia" panose="02040502050405020303" pitchFamily="18" charset="0"/>
                  </a:rPr>
                  <a:t>modes</a:t>
                </a:r>
                <a:r>
                  <a:rPr lang="it-IT" sz="1800" dirty="0">
                    <a:latin typeface="Georgia" panose="02040502050405020303" pitchFamily="18" charset="0"/>
                  </a:rPr>
                  <a:t> in the </a:t>
                </a:r>
                <a:r>
                  <a:rPr lang="it-IT" sz="1800" dirty="0" err="1">
                    <a:latin typeface="Georgia" panose="02040502050405020303" pitchFamily="18" charset="0"/>
                  </a:rPr>
                  <a:t>different</a:t>
                </a:r>
                <a:r>
                  <a:rPr lang="it-IT" sz="1800" dirty="0">
                    <a:latin typeface="Georgia" panose="02040502050405020303" pitchFamily="18" charset="0"/>
                  </a:rPr>
                  <a:t> control </a:t>
                </a:r>
                <a:r>
                  <a:rPr lang="it-IT" sz="1800" dirty="0" err="1">
                    <a:latin typeface="Georgia" panose="02040502050405020303" pitchFamily="18" charset="0"/>
                  </a:rPr>
                  <a:t>structure</a:t>
                </a:r>
                <a:r>
                  <a:rPr lang="it-IT" sz="1800" dirty="0">
                    <a:latin typeface="Georgia" panose="02040502050405020303" pitchFamily="18" charset="0"/>
                  </a:rPr>
                  <a:t> and in the </a:t>
                </a:r>
                <a:r>
                  <a:rPr lang="it-IT" sz="1800" dirty="0" err="1">
                    <a:latin typeface="Georgia" panose="02040502050405020303" pitchFamily="18" charset="0"/>
                  </a:rPr>
                  <a:t>continuos</a:t>
                </a:r>
                <a:r>
                  <a:rPr lang="it-IT" sz="1800" dirty="0">
                    <a:latin typeface="Georgia" panose="02040502050405020303" pitchFamily="18" charset="0"/>
                  </a:rPr>
                  <a:t> and </a:t>
                </a:r>
                <a:r>
                  <a:rPr lang="it-IT" sz="1800" dirty="0" err="1">
                    <a:latin typeface="Georgia" panose="02040502050405020303" pitchFamily="18" charset="0"/>
                  </a:rPr>
                  <a:t>discrite</a:t>
                </a:r>
                <a:r>
                  <a:rPr lang="it-IT" sz="1800" dirty="0">
                    <a:latin typeface="Georgia" panose="02040502050405020303" pitchFamily="18" charset="0"/>
                  </a:rPr>
                  <a:t> time.</a:t>
                </a:r>
              </a:p>
              <a:p>
                <a:endParaRPr lang="it-IT" sz="1800" i="1" dirty="0">
                  <a:latin typeface="Georgia" panose="02040502050405020303" pitchFamily="18" charset="0"/>
                </a:endParaRPr>
              </a:p>
              <a:p>
                <a:endParaRPr lang="it-IT" sz="1800" i="1" dirty="0">
                  <a:latin typeface="Georgia" panose="02040502050405020303" pitchFamily="18" charset="0"/>
                </a:endParaRPr>
              </a:p>
              <a:p>
                <a:endParaRPr lang="it-IT" sz="2000" dirty="0"/>
              </a:p>
            </p:txBody>
          </p:sp>
        </mc:Choice>
        <mc:Fallback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41A82779-DDBC-DCC4-01D2-6E1676E2A2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99412"/>
                <a:ext cx="8323726" cy="4826752"/>
              </a:xfrm>
              <a:blipFill>
                <a:blip r:embed="rId2"/>
                <a:stretch>
                  <a:fillRect l="-586" t="-63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AF143837-9DED-4CC3-FE79-1FD6454469CC}"/>
              </a:ext>
            </a:extLst>
          </p:cNvPr>
          <p:cNvSpPr txBox="1"/>
          <p:nvPr/>
        </p:nvSpPr>
        <p:spPr>
          <a:xfrm>
            <a:off x="288521" y="599768"/>
            <a:ext cx="253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Structure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contraints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1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9BBB-4C4F-5D07-684B-4292AF69C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172F9B-F289-CC30-AE30-46B19C4F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1BE6F-2497-F3B5-3F3E-55B470CD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it-IT" dirty="0">
              <a:latin typeface="Georgia" panose="02040502050405020303" pitchFamily="18" charset="0"/>
            </a:endParaRPr>
          </a:p>
          <a:p>
            <a:pPr algn="ctr"/>
            <a:endParaRPr lang="it-IT" dirty="0">
              <a:latin typeface="Georgia" panose="02040502050405020303" pitchFamily="18" charset="0"/>
            </a:endParaRPr>
          </a:p>
          <a:p>
            <a:pPr algn="ctr"/>
            <a:endParaRPr lang="it-IT" dirty="0">
              <a:latin typeface="Georgia" panose="02040502050405020303" pitchFamily="18" charset="0"/>
            </a:endParaRPr>
          </a:p>
          <a:p>
            <a:pPr algn="ctr"/>
            <a:endParaRPr lang="it-IT" dirty="0">
              <a:latin typeface="Georgia" panose="02040502050405020303" pitchFamily="18" charset="0"/>
            </a:endParaRPr>
          </a:p>
          <a:p>
            <a:pPr algn="ctr"/>
            <a:r>
              <a:rPr lang="it-IT" sz="2800" dirty="0">
                <a:latin typeface="Georgia" panose="02040502050405020303" pitchFamily="18" charset="0"/>
              </a:rPr>
              <a:t>CONTINUOS TIME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222DF-0799-2F05-F5B2-3B954F41F534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074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D06FE-6079-F444-5F1D-F940D4E8A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0829D-2ABB-C2CA-94DE-3B474C88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ACB13D-59F1-8D59-4D6D-56953A26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845FF8-1C7C-A297-13D6-88F842CCC686}"/>
              </a:ext>
            </a:extLst>
          </p:cNvPr>
          <p:cNvSpPr txBox="1"/>
          <p:nvPr/>
        </p:nvSpPr>
        <p:spPr>
          <a:xfrm>
            <a:off x="288520" y="599768"/>
            <a:ext cx="564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–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Spectral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abscissa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limitation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60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3011A-733F-9657-D684-C5749CAC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B90B77-16F7-56AD-D817-7514BEEA2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2EBBE0-CAC6-DC13-B1D9-9C311D56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772661A-7148-3D31-B1D2-E9E63D4370D5}"/>
              </a:ext>
            </a:extLst>
          </p:cNvPr>
          <p:cNvSpPr txBox="1"/>
          <p:nvPr/>
        </p:nvSpPr>
        <p:spPr>
          <a:xfrm>
            <a:off x="288521" y="599768"/>
            <a:ext cx="4018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–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Angular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region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25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AF27C-0079-05EE-BCB8-9894EDB81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F3DDEA-DE46-C847-E4BF-BDAF8A85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43AB52-F28F-C140-5180-A5883A57C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B02DDB-75B5-6FF3-E82E-4B1B47C1FF13}"/>
              </a:ext>
            </a:extLst>
          </p:cNvPr>
          <p:cNvSpPr txBox="1"/>
          <p:nvPr/>
        </p:nvSpPr>
        <p:spPr>
          <a:xfrm>
            <a:off x="288521" y="599768"/>
            <a:ext cx="517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– Control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effort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limitation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32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D7A3-D256-E19B-BE93-93F71E9B6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B9AB43-52EF-BCE4-AB6B-BBDFCA0A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Georgia" panose="02040502050405020303" pitchFamily="18" charset="0"/>
              </a:rPr>
              <a:t>Network Control: Project 22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8F62FE-0839-FF78-85CF-722AD291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627B442-36EF-9AE7-254D-BD626EA86C1E}"/>
              </a:ext>
            </a:extLst>
          </p:cNvPr>
          <p:cNvSpPr txBox="1"/>
          <p:nvPr/>
        </p:nvSpPr>
        <p:spPr>
          <a:xfrm>
            <a:off x="288521" y="599768"/>
            <a:ext cx="4470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Continuous</a:t>
            </a:r>
            <a:r>
              <a:rPr lang="it-IT" dirty="0">
                <a:solidFill>
                  <a:schemeClr val="bg2"/>
                </a:solidFill>
                <a:latin typeface="Georgia" panose="02040502050405020303" pitchFamily="18" charset="0"/>
              </a:rPr>
              <a:t> time – Best mix of </a:t>
            </a:r>
            <a:r>
              <a:rPr lang="it-IT" dirty="0" err="1">
                <a:solidFill>
                  <a:schemeClr val="bg2"/>
                </a:solidFill>
                <a:latin typeface="Georgia" panose="02040502050405020303" pitchFamily="18" charset="0"/>
              </a:rPr>
              <a:t>contraints</a:t>
            </a:r>
            <a:endParaRPr lang="en-GB" dirty="0">
              <a:solidFill>
                <a:schemeClr val="bg2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5849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282</TotalTime>
  <Words>609</Words>
  <Application>Microsoft Office PowerPoint</Application>
  <PresentationFormat>Presentazione su schermo (4:3)</PresentationFormat>
  <Paragraphs>144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6" baseType="lpstr">
      <vt:lpstr>Aptos</vt:lpstr>
      <vt:lpstr>Arial</vt:lpstr>
      <vt:lpstr>Cambria Math</vt:lpstr>
      <vt:lpstr>Georgia</vt:lpstr>
      <vt:lpstr>Wingdings</vt:lpstr>
      <vt:lpstr>POLI</vt:lpstr>
      <vt:lpstr>Titolo presentazione sottotitolo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Carlo leidi</cp:lastModifiedBy>
  <cp:revision>29</cp:revision>
  <dcterms:created xsi:type="dcterms:W3CDTF">2015-05-26T12:27:57Z</dcterms:created>
  <dcterms:modified xsi:type="dcterms:W3CDTF">2025-02-08T12:59:54Z</dcterms:modified>
</cp:coreProperties>
</file>